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8" r:id="rId2"/>
    <p:sldId id="307" r:id="rId3"/>
  </p:sldIdLst>
  <p:sldSz cx="9144000" cy="6858000" type="screen4x3"/>
  <p:notesSz cx="6907213" cy="10034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3126" cy="501729"/>
          </a:xfrm>
          <a:prstGeom prst="rect">
            <a:avLst/>
          </a:prstGeom>
        </p:spPr>
        <p:txBody>
          <a:bodyPr vert="horz" lIns="96808" tIns="48404" rIns="96808" bIns="4840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2489" y="0"/>
            <a:ext cx="2993126" cy="501729"/>
          </a:xfrm>
          <a:prstGeom prst="rect">
            <a:avLst/>
          </a:prstGeom>
        </p:spPr>
        <p:txBody>
          <a:bodyPr vert="horz" lIns="96808" tIns="48404" rIns="96808" bIns="48404" rtlCol="0"/>
          <a:lstStyle>
            <a:lvl1pPr algn="r">
              <a:defRPr sz="1300"/>
            </a:lvl1pPr>
          </a:lstStyle>
          <a:p>
            <a:fld id="{D3269F9F-F673-439D-81E5-C859C4CCD899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52475"/>
            <a:ext cx="5014913" cy="376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808" tIns="48404" rIns="96808" bIns="4840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722" y="4766429"/>
            <a:ext cx="5525770" cy="4515565"/>
          </a:xfrm>
          <a:prstGeom prst="rect">
            <a:avLst/>
          </a:prstGeom>
        </p:spPr>
        <p:txBody>
          <a:bodyPr vert="horz" lIns="96808" tIns="48404" rIns="96808" bIns="484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31117"/>
            <a:ext cx="2993126" cy="501729"/>
          </a:xfrm>
          <a:prstGeom prst="rect">
            <a:avLst/>
          </a:prstGeom>
        </p:spPr>
        <p:txBody>
          <a:bodyPr vert="horz" lIns="96808" tIns="48404" rIns="96808" bIns="4840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2489" y="9531117"/>
            <a:ext cx="2993126" cy="501729"/>
          </a:xfrm>
          <a:prstGeom prst="rect">
            <a:avLst/>
          </a:prstGeom>
        </p:spPr>
        <p:txBody>
          <a:bodyPr vert="horz" lIns="96808" tIns="48404" rIns="96808" bIns="48404" rtlCol="0" anchor="b"/>
          <a:lstStyle>
            <a:lvl1pPr algn="r">
              <a:defRPr sz="1300"/>
            </a:lvl1pPr>
          </a:lstStyle>
          <a:p>
            <a:fld id="{E6A21B2E-996A-44E3-BEB7-CE4A2FB5A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66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40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83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56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98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3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09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7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3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93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72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F364D-4E8D-4EB3-8B66-C320376374DA}" type="datetimeFigureOut">
              <a:rPr lang="en-GB" smtClean="0"/>
              <a:pPr/>
              <a:t>15/12/15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908BF-DD7C-422C-AB03-86BD26EB6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28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784976" cy="590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/>
              <a:t>Students are engaged when </a:t>
            </a:r>
            <a:r>
              <a:rPr lang="en-GB" sz="5400" dirty="0"/>
              <a:t>they </a:t>
            </a:r>
            <a:r>
              <a:rPr lang="en-GB" sz="5400" dirty="0" smtClean="0"/>
              <a:t>are interested, inspired and motivated to learn and achieve. They know </a:t>
            </a:r>
            <a:r>
              <a:rPr lang="en-GB" sz="5400" dirty="0"/>
              <a:t>what they are learning, how they are learning it and why. T</a:t>
            </a:r>
            <a:r>
              <a:rPr lang="en-GB" sz="5400" dirty="0" smtClean="0"/>
              <a:t>here </a:t>
            </a:r>
            <a:r>
              <a:rPr lang="en-GB" sz="5400" dirty="0"/>
              <a:t>is a positive climate for learning.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585444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-2557675" y="3039066"/>
            <a:ext cx="6408737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4000" b="1" dirty="0" smtClean="0">
                <a:latin typeface="Verdana" pitchFamily="34" charset="0"/>
              </a:rPr>
              <a:t>Engagement </a:t>
            </a:r>
            <a:endParaRPr lang="en-GB" sz="3600" dirty="0"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17986"/>
            <a:ext cx="5616624" cy="11387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4000" b="1" dirty="0" smtClean="0">
                <a:latin typeface="Verdana" pitchFamily="34" charset="0"/>
              </a:rPr>
              <a:t>Start</a:t>
            </a:r>
            <a:endParaRPr lang="en-GB" sz="4000" b="1" dirty="0" smtClean="0">
              <a:latin typeface="Verdana" pitchFamily="34" charset="0"/>
            </a:endParaRPr>
          </a:p>
          <a:p>
            <a:pPr marL="742950" indent="-742950">
              <a:buFont typeface="Wingdings" panose="05000000000000000000" pitchFamily="2" charset="2"/>
              <a:buChar char="q"/>
              <a:defRPr/>
            </a:pPr>
            <a:r>
              <a:rPr lang="en-GB" sz="1400" b="1" dirty="0" smtClean="0">
                <a:latin typeface="Verdana" pitchFamily="34" charset="0"/>
              </a:rPr>
              <a:t>Interesting lesson opener – photograph, object, question or short task</a:t>
            </a:r>
            <a:endParaRPr lang="en-GB" sz="1400" b="1" dirty="0" smtClean="0"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9" y="1916832"/>
            <a:ext cx="5616624" cy="11387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4000" b="1" dirty="0" smtClean="0">
                <a:latin typeface="Verdana" pitchFamily="34" charset="0"/>
              </a:rPr>
              <a:t>Context</a:t>
            </a:r>
            <a:endParaRPr lang="en-GB" sz="4000" b="1" dirty="0" smtClean="0">
              <a:latin typeface="Verdana" pitchFamily="34" charset="0"/>
            </a:endParaRPr>
          </a:p>
          <a:p>
            <a:pPr marL="742950" indent="-742950">
              <a:buFont typeface="Wingdings" panose="05000000000000000000" pitchFamily="2" charset="2"/>
              <a:buChar char="q"/>
              <a:defRPr/>
            </a:pPr>
            <a:r>
              <a:rPr lang="en-GB" sz="1400" b="1" dirty="0" smtClean="0">
                <a:latin typeface="Verdana" pitchFamily="34" charset="0"/>
              </a:rPr>
              <a:t>Students understand the ‘bigger picture’ – what they are learning and why. </a:t>
            </a:r>
            <a:endParaRPr lang="en-GB" sz="1400" b="1" dirty="0" smtClean="0"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429000"/>
            <a:ext cx="5591522" cy="13542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4000" b="1" dirty="0" smtClean="0">
                <a:latin typeface="Verdana" pitchFamily="34" charset="0"/>
              </a:rPr>
              <a:t>Task</a:t>
            </a:r>
          </a:p>
          <a:p>
            <a:pPr marL="742950" indent="-742950">
              <a:buFont typeface="Wingdings" panose="05000000000000000000" pitchFamily="2" charset="2"/>
              <a:buChar char="q"/>
              <a:defRPr/>
            </a:pPr>
            <a:r>
              <a:rPr lang="en-GB" sz="1400" b="1" dirty="0" smtClean="0">
                <a:latin typeface="Verdana" pitchFamily="34" charset="0"/>
              </a:rPr>
              <a:t>The task challenges all students, regardless of their starting point – differentiation and support!</a:t>
            </a:r>
            <a:endParaRPr lang="en-GB" sz="1400" b="1" dirty="0" smtClean="0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9" y="5013176"/>
            <a:ext cx="5616624" cy="15696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4000" b="1" dirty="0" smtClean="0">
                <a:latin typeface="Verdana" pitchFamily="34" charset="0"/>
              </a:rPr>
              <a:t>Personalisation</a:t>
            </a:r>
            <a:endParaRPr lang="en-GB" sz="4000" b="1" dirty="0" smtClean="0">
              <a:latin typeface="Verdana" pitchFamily="34" charset="0"/>
            </a:endParaRPr>
          </a:p>
          <a:p>
            <a:pPr marL="742950" indent="-742950">
              <a:buFont typeface="Wingdings" panose="05000000000000000000" pitchFamily="2" charset="2"/>
              <a:buChar char="q"/>
              <a:defRPr/>
            </a:pPr>
            <a:r>
              <a:rPr lang="en-GB" sz="1400" b="1" dirty="0" smtClean="0">
                <a:latin typeface="Verdana" pitchFamily="34" charset="0"/>
              </a:rPr>
              <a:t>There are opportunities for students to build upon their own interests and experiences</a:t>
            </a:r>
            <a:endParaRPr lang="en-GB" sz="1400" b="1" dirty="0" smtClean="0">
              <a:latin typeface="Verdana" pitchFamily="34" charset="0"/>
            </a:endParaRPr>
          </a:p>
          <a:p>
            <a:pPr marL="742950" indent="-742950">
              <a:buFont typeface="Wingdings" panose="05000000000000000000" pitchFamily="2" charset="2"/>
              <a:buChar char="q"/>
              <a:defRPr/>
            </a:pPr>
            <a:r>
              <a:rPr lang="en-GB" sz="1400" b="1" dirty="0" smtClean="0">
                <a:latin typeface="Verdana" pitchFamily="34" charset="0"/>
              </a:rPr>
              <a:t>There are a range of resources and materials to support learning.</a:t>
            </a:r>
            <a:endParaRPr lang="en-GB" sz="1400" b="1" dirty="0" smtClean="0">
              <a:latin typeface="Verdana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187624" y="548680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1187624" y="2267369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1187827" y="3789040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1187827" y="5517232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332656"/>
            <a:ext cx="1468290" cy="105273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1844824"/>
            <a:ext cx="1219076" cy="12190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9446" y="3645024"/>
            <a:ext cx="1501997" cy="93610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7267" y="5301208"/>
            <a:ext cx="1536733" cy="92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8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</TotalTime>
  <Words>112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Hope Valley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HVC</dc:creator>
  <cp:lastModifiedBy>Richard Beeden</cp:lastModifiedBy>
  <cp:revision>137</cp:revision>
  <cp:lastPrinted>2015-04-14T12:45:31Z</cp:lastPrinted>
  <dcterms:created xsi:type="dcterms:W3CDTF">2014-02-14T20:40:21Z</dcterms:created>
  <dcterms:modified xsi:type="dcterms:W3CDTF">2015-12-15T10:24:27Z</dcterms:modified>
</cp:coreProperties>
</file>